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71" r:id="rId3"/>
    <p:sldId id="267" r:id="rId4"/>
    <p:sldId id="266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2" autoAdjust="0"/>
    <p:restoredTop sz="94660"/>
  </p:normalViewPr>
  <p:slideViewPr>
    <p:cSldViewPr snapToGrid="0">
      <p:cViewPr varScale="1">
        <p:scale>
          <a:sx n="81" d="100"/>
          <a:sy n="81" d="100"/>
        </p:scale>
        <p:origin x="6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svg>
</file>

<file path=ppt/media/image30.jpeg>
</file>

<file path=ppt/media/image31.jpeg>
</file>

<file path=ppt/media/image32.jpeg>
</file>

<file path=ppt/media/image3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B8BBEA-BF5F-47E5-A9B5-37CE35DDA9F9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E1304E-C159-43A5-A62F-A532926D3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450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System A:</a:t>
            </a:r>
            <a:r>
              <a:rPr lang="en-US" baseline="0" dirty="0"/>
              <a:t> </a:t>
            </a:r>
            <a:r>
              <a:rPr lang="en-US" dirty="0"/>
              <a:t>MJ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534D6-D8EF-4462-A76C-88DD1F635F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08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System B: 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534D6-D8EF-4462-A76C-88DD1F635F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721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EF73-F963-4BDB-8166-DEDCCF1AA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31338-0CE0-4E39-86A9-DBC3915B12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1D9A5-6E6C-498B-A9E2-C0F0CC3F5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140CE-6FBB-4557-A683-3A7D17A6C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88853-E93F-4B48-9524-64E503B3B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447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C67D9-6754-4BEE-90C3-0A41F49FF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A45304-B7F7-4061-9760-8A31F7725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C7F4A-453C-4AA8-A878-A9D564C9C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6489B-6C9D-43E7-8A5A-B180AA858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03287-AA3D-4C78-B864-22CF60C89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687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20C8EA-A7F2-4B70-927C-69412D19D7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999F9-32A4-4DF4-8300-609F3309B4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3A86B-8735-4146-BAF4-3BB7F157F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18F29-E6D6-45E3-8026-0CAB188C7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69B7D-1766-412D-8F99-B38886459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016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C7DEB-A9A7-41B8-B2C1-B184F0E7E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7A1E4-2DAD-4AC6-8146-52DE9A2B5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1FD63-F84A-4C4D-B522-85E0EEA4D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3E360-7567-4E82-827C-EC2DD43E8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AF290-342C-4F4F-9804-9F8FB35B4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660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ED6BC-5D90-4461-A210-00123E4B8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7B542-423B-4A25-AB20-A01E032E9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F0EFE-98E3-47C4-9E70-A0562F3B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2F123-12DD-43F4-B84B-4314DE0E3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75DC4B-1CBA-4337-BED1-4717D3EA6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16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59594-75E1-41D4-973C-E9CA6924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F1048-D3D9-4198-BA7B-2FFBCCD149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C1E5B1-3945-40AA-B041-05775ADB3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9ED90-6A96-4372-B6F2-A4380A800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F0F349-7C1B-4612-B576-B9A41FDEC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D893F-5439-4D8A-B2D6-32EC12171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827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31ACF-CFCC-48CC-A883-0470852B1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12208C-ABDA-47A3-808D-03E1BA272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82745-65E3-4FB2-A9F0-FE3B462A9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4131F5-E816-4729-950D-BAF94DDFF4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5F4BF6-66C6-41FE-B8EA-F83C7B31E3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624E13-E7F1-444C-9C28-CCD735F59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2B4DA1-0FB9-4F50-BD16-3864950B0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CAE811-C496-42FA-9668-6E7636E59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25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A7873-AA47-4A7E-9B47-292A4B802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1FAF3-6666-4FE0-B6DD-F470804FB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55C0AC-95EA-4332-A29D-CC67C778D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7D7BAC-D99D-40D2-A617-D826B81EB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68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29860E-AA69-4118-88E7-BC40754F8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C9E60A-656C-4635-9C1F-35739669C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AEC6A4-3836-4F9B-9494-C183E57A4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906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829C5-1B61-42C7-BC4C-14AE630D5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451A1-FCEC-446E-AED8-617D8B705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68566-FD4D-4F7F-8FCE-D0B970888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306E54-9EBA-4897-8C59-FD43FA1A5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CA5661-055A-4FC2-A4FC-DEBBBE6A9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306F3A-6BEE-4F86-8816-F40EC915C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91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D0370-F6BF-43E6-92BB-33535D788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0EA443-D82A-4810-91D4-D9D1532841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907B3A-2229-4B35-BC8A-A50948302F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FA6199-6408-449B-9C5B-4E393F3A8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D9C785-931F-48BB-B1F8-F52132344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74E49-514E-4D5F-BFF0-31F61232A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966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0DF3F3-2F44-4CC3-AD0A-88170D069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AAB77-FEF9-4AB0-AA74-F0DFC4476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65A6D-38E8-409E-B4FF-CF0A85DAA8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43B8E9-6771-457C-A404-AE3785DC21BE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DBF94-DE25-4521-AE3E-E7C13CA5E4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09CB0-E75B-4593-A531-476A5B6984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40ACC-90BB-43CA-A2BE-A3AA29798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179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/d/u/0/edit?mid=14ysD0CdptzMhr3pFyAvzjVcwNxUGxRqo&amp;ll=18.07866332231434%2C-66.0634867725422&amp;z=15" TargetMode="External"/><Relationship Id="rId2" Type="http://schemas.openxmlformats.org/officeDocument/2006/relationships/hyperlink" Target="https://www.google.com/maps/d/u/0/edit?mid=1dZ5zzAwNOPozUgePA-m3VRpwj4L7txTM&amp;ll=18.058647461385814%2C-66.03702189097203&amp;z=13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google.com/maps/d/u/0/edit?mid=1dZ5zzAwNOPozUgePA-m3VRpwj4L7txTM&amp;ll=18.058647461385814%2C-66.03702189097203&amp;z=13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openxmlformats.org/officeDocument/2006/relationships/image" Target="../media/image17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12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11" Type="http://schemas.openxmlformats.org/officeDocument/2006/relationships/image" Target="../media/image15.jpeg"/><Relationship Id="rId5" Type="http://schemas.openxmlformats.org/officeDocument/2006/relationships/image" Target="../media/image9.jpeg"/><Relationship Id="rId15" Type="http://schemas.openxmlformats.org/officeDocument/2006/relationships/image" Target="../media/image19.jpeg"/><Relationship Id="rId10" Type="http://schemas.openxmlformats.org/officeDocument/2006/relationships/image" Target="../media/image14.jpeg"/><Relationship Id="rId4" Type="http://schemas.openxmlformats.org/officeDocument/2006/relationships/image" Target="../media/image8.jpeg"/><Relationship Id="rId9" Type="http://schemas.openxmlformats.org/officeDocument/2006/relationships/image" Target="../media/image13.jpeg"/><Relationship Id="rId1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www.google.com/maps/d/u/0/edit?mid=14ysD0CdptzMhr3pFyAvzjVcwNxUGxRqo&amp;ll=18.07866332231434%2C-66.0634867725422&amp;z=15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11" Type="http://schemas.openxmlformats.org/officeDocument/2006/relationships/image" Target="../media/image32.jpeg"/><Relationship Id="rId5" Type="http://schemas.openxmlformats.org/officeDocument/2006/relationships/image" Target="../media/image26.jpeg"/><Relationship Id="rId10" Type="http://schemas.openxmlformats.org/officeDocument/2006/relationships/image" Target="../media/image31.jpeg"/><Relationship Id="rId4" Type="http://schemas.openxmlformats.org/officeDocument/2006/relationships/image" Target="../media/image25.jpeg"/><Relationship Id="rId9" Type="http://schemas.openxmlformats.org/officeDocument/2006/relationships/image" Target="../media/image3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DCA2C-206A-4575-8736-48A35EF8BE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40256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Cybertraining</a:t>
            </a:r>
            <a:br>
              <a:rPr lang="en-US" dirty="0"/>
            </a:br>
            <a:r>
              <a:rPr lang="en-US" dirty="0" err="1"/>
              <a:t>Entrenamiento</a:t>
            </a:r>
            <a:r>
              <a:rPr lang="en-US" dirty="0"/>
              <a:t> </a:t>
            </a:r>
            <a:r>
              <a:rPr lang="en-US" dirty="0" err="1"/>
              <a:t>cibernético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1E3D2-987C-42B9-9F63-0BBB410BFA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7309" y="5578322"/>
            <a:ext cx="9144000" cy="1655762"/>
          </a:xfrm>
        </p:spPr>
        <p:txBody>
          <a:bodyPr/>
          <a:lstStyle/>
          <a:p>
            <a:r>
              <a:rPr lang="en-US" dirty="0" err="1"/>
              <a:t>Biblioteca</a:t>
            </a:r>
            <a:r>
              <a:rPr lang="en-US" dirty="0"/>
              <a:t> Luis M. Santana 12/18/2018</a:t>
            </a:r>
          </a:p>
          <a:p>
            <a:r>
              <a:rPr lang="en-US" dirty="0"/>
              <a:t>Dr. Christina Bandaragoda; University of Washington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5E17C5-91AE-4901-8CAE-2DEA1ADC5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503" y="2506728"/>
            <a:ext cx="5568993" cy="308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64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8D665-9638-4499-A524-8CF76B1FB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altLang="en-US" cap="all" dirty="0">
                <a:solidFill>
                  <a:srgbClr val="212121"/>
                </a:solidFill>
                <a:latin typeface="inherit"/>
              </a:rPr>
              <a:t>á</a:t>
            </a:r>
            <a:r>
              <a:rPr lang="es-ES" altLang="en-US" dirty="0">
                <a:solidFill>
                  <a:srgbClr val="212121"/>
                </a:solidFill>
                <a:latin typeface="inherit"/>
              </a:rPr>
              <a:t>rea de fuente de agua</a:t>
            </a:r>
            <a:r>
              <a:rPr kumimoji="0" lang="es-E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r>
              <a:rPr lang="es-ES" dirty="0"/>
              <a:t>Descubre los datos del clima. Encuentra otros datos del agua en </a:t>
            </a:r>
            <a:r>
              <a:rPr lang="en-US" dirty="0"/>
              <a:t>data.cuahsi.org</a:t>
            </a:r>
          </a:p>
          <a:p>
            <a:r>
              <a:rPr lang="es-ES" dirty="0"/>
              <a:t>Introducción a los modelos de datos. Publica tus datos.</a:t>
            </a:r>
          </a:p>
          <a:p>
            <a:r>
              <a:rPr lang="es-ES" dirty="0"/>
              <a:t>Introducción a los cuadernos </a:t>
            </a:r>
            <a:r>
              <a:rPr lang="es-ES" dirty="0" err="1"/>
              <a:t>Jupyter</a:t>
            </a:r>
            <a:r>
              <a:rPr lang="es-ES" dirty="0"/>
              <a:t>. Ver los datos.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ED357B0-2A5F-4F82-AF03-78E556BA1A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612410"/>
            <a:ext cx="5001369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kumimoji="0" lang="es-E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 orden del día</a:t>
            </a:r>
          </a:p>
        </p:txBody>
      </p:sp>
    </p:spTree>
    <p:extLst>
      <p:ext uri="{BB962C8B-B14F-4D97-AF65-F5344CB8AC3E}">
        <p14:creationId xmlns:p14="http://schemas.microsoft.com/office/powerpoint/2010/main" val="2931671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8D665-9638-4499-A524-8CF76B1FB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hlinkClick r:id="rId2"/>
              </a:rPr>
              <a:t>Jurutungo</a:t>
            </a:r>
            <a:r>
              <a:rPr lang="en-US" dirty="0">
                <a:hlinkClick r:id="rId2"/>
              </a:rPr>
              <a:t> A </a:t>
            </a:r>
            <a:r>
              <a:rPr lang="en-US" dirty="0" err="1">
                <a:hlinkClick r:id="rId2"/>
              </a:rPr>
              <a:t>mapa</a:t>
            </a:r>
            <a:r>
              <a:rPr lang="en-US" dirty="0">
                <a:hlinkClick r:id="rId2"/>
              </a:rPr>
              <a:t> </a:t>
            </a:r>
            <a:r>
              <a:rPr lang="en-US" dirty="0" err="1">
                <a:hlinkClick r:id="rId2"/>
              </a:rPr>
              <a:t>interactivo</a:t>
            </a:r>
            <a:r>
              <a:rPr lang="en-US" dirty="0">
                <a:hlinkClick r:id="rId2"/>
              </a:rPr>
              <a:t> de google </a:t>
            </a:r>
            <a:endParaRPr lang="en-US" dirty="0"/>
          </a:p>
          <a:p>
            <a:pPr lvl="1"/>
            <a:r>
              <a:rPr lang="en-US" dirty="0" err="1"/>
              <a:t>Muestra</a:t>
            </a:r>
            <a:r>
              <a:rPr lang="en-US" dirty="0"/>
              <a:t> de </a:t>
            </a:r>
            <a:r>
              <a:rPr lang="en-US" dirty="0" err="1"/>
              <a:t>agua</a:t>
            </a:r>
            <a:endParaRPr lang="en-US" dirty="0"/>
          </a:p>
          <a:p>
            <a:pPr lvl="1"/>
            <a:r>
              <a:rPr lang="en-US" dirty="0" err="1"/>
              <a:t>Mapa</a:t>
            </a:r>
            <a:r>
              <a:rPr lang="en-US" dirty="0"/>
              <a:t> del Sistema</a:t>
            </a:r>
          </a:p>
          <a:p>
            <a:pPr lvl="1"/>
            <a:r>
              <a:rPr lang="en-US" dirty="0" err="1"/>
              <a:t>Clima</a:t>
            </a:r>
            <a:r>
              <a:rPr lang="en-US" dirty="0"/>
              <a:t> </a:t>
            </a:r>
            <a:r>
              <a:rPr lang="en-US" dirty="0" err="1"/>
              <a:t>Vecino</a:t>
            </a:r>
            <a:endParaRPr lang="en-US" dirty="0"/>
          </a:p>
          <a:p>
            <a:r>
              <a:rPr lang="en-US" dirty="0" err="1">
                <a:hlinkClick r:id="rId3"/>
              </a:rPr>
              <a:t>Jurutungo</a:t>
            </a:r>
            <a:r>
              <a:rPr lang="en-US" dirty="0">
                <a:hlinkClick r:id="rId3"/>
              </a:rPr>
              <a:t> B </a:t>
            </a:r>
            <a:r>
              <a:rPr lang="en-US" dirty="0" err="1">
                <a:hlinkClick r:id="rId3"/>
              </a:rPr>
              <a:t>mapa</a:t>
            </a:r>
            <a:r>
              <a:rPr lang="en-US" dirty="0">
                <a:hlinkClick r:id="rId3"/>
              </a:rPr>
              <a:t> </a:t>
            </a:r>
            <a:r>
              <a:rPr lang="en-US" dirty="0" err="1">
                <a:hlinkClick r:id="rId3"/>
              </a:rPr>
              <a:t>interactivo</a:t>
            </a:r>
            <a:r>
              <a:rPr lang="en-US" dirty="0">
                <a:hlinkClick r:id="rId3"/>
              </a:rPr>
              <a:t> de google </a:t>
            </a:r>
            <a:endParaRPr lang="en-US" dirty="0"/>
          </a:p>
          <a:p>
            <a:pPr lvl="1"/>
            <a:r>
              <a:rPr lang="en-US" dirty="0" err="1"/>
              <a:t>Muestra</a:t>
            </a:r>
            <a:r>
              <a:rPr lang="en-US" dirty="0"/>
              <a:t> de </a:t>
            </a:r>
            <a:r>
              <a:rPr lang="en-US" dirty="0" err="1"/>
              <a:t>agua</a:t>
            </a:r>
            <a:endParaRPr lang="en-US" dirty="0"/>
          </a:p>
          <a:p>
            <a:pPr lvl="1"/>
            <a:r>
              <a:rPr lang="en-US" dirty="0" err="1"/>
              <a:t>Mapa</a:t>
            </a:r>
            <a:r>
              <a:rPr lang="en-US" dirty="0"/>
              <a:t> del Sistema</a:t>
            </a:r>
          </a:p>
          <a:p>
            <a:pPr lvl="1"/>
            <a:r>
              <a:rPr lang="en-US" dirty="0" err="1"/>
              <a:t>Clima</a:t>
            </a:r>
            <a:r>
              <a:rPr lang="en-US" dirty="0"/>
              <a:t> </a:t>
            </a:r>
            <a:r>
              <a:rPr lang="en-US" dirty="0" err="1"/>
              <a:t>Vecino</a:t>
            </a:r>
            <a:endParaRPr lang="en-US" dirty="0"/>
          </a:p>
          <a:p>
            <a:pPr marL="0" indent="0">
              <a:buNone/>
            </a:pPr>
            <a:r>
              <a:rPr lang="es-ES" dirty="0"/>
              <a:t>Busca en el mapa. ¿Que mas quieres saber?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ED357B0-2A5F-4F82-AF03-78E556BA1A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566244"/>
            <a:ext cx="7322646" cy="9233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n-US" sz="6000" b="0" i="0" u="none" strike="noStrike" cap="all" normalizeH="0" dirty="0">
                <a:ln>
                  <a:noFill/>
                </a:ln>
                <a:solidFill>
                  <a:srgbClr val="212121"/>
                </a:solidFill>
                <a:effectLst/>
                <a:latin typeface="inherit"/>
              </a:rPr>
              <a:t>á</a:t>
            </a:r>
            <a:r>
              <a:rPr kumimoji="0" lang="es-ES" altLang="en-US" sz="60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inherit"/>
              </a:rPr>
              <a:t>rea de fuente de agua</a:t>
            </a:r>
            <a:r>
              <a:rPr kumimoji="0" lang="es-E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E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157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51CE0-C97C-4B74-80FB-C4A29889E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Jurutungo</a:t>
            </a:r>
            <a:r>
              <a:rPr lang="en-US" dirty="0"/>
              <a:t> A </a:t>
            </a:r>
            <a:r>
              <a:rPr lang="en-US" dirty="0" err="1"/>
              <a:t>Clima</a:t>
            </a:r>
            <a:r>
              <a:rPr lang="en-US" dirty="0"/>
              <a:t> </a:t>
            </a:r>
            <a:r>
              <a:rPr lang="en-US" dirty="0" err="1"/>
              <a:t>Vecino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AFDD3-D52E-4EBA-9D03-7995E3664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Yabucoa</a:t>
            </a:r>
          </a:p>
          <a:p>
            <a:r>
              <a:rPr lang="en-US" dirty="0" err="1"/>
              <a:t>Maunabo</a:t>
            </a:r>
            <a:endParaRPr lang="en-US" dirty="0"/>
          </a:p>
        </p:txBody>
      </p:sp>
      <p:sp>
        <p:nvSpPr>
          <p:cNvPr id="6" name="Arrow: Striped Right 5">
            <a:extLst>
              <a:ext uri="{FF2B5EF4-FFF2-40B4-BE49-F238E27FC236}">
                <a16:creationId xmlns:a16="http://schemas.microsoft.com/office/drawing/2014/main" id="{0800650A-44FE-434B-8560-B5F5C289FB22}"/>
              </a:ext>
            </a:extLst>
          </p:cNvPr>
          <p:cNvSpPr/>
          <p:nvPr/>
        </p:nvSpPr>
        <p:spPr>
          <a:xfrm rot="10800000">
            <a:off x="9114503" y="3752046"/>
            <a:ext cx="2121310" cy="498496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Water">
            <a:extLst>
              <a:ext uri="{FF2B5EF4-FFF2-40B4-BE49-F238E27FC236}">
                <a16:creationId xmlns:a16="http://schemas.microsoft.com/office/drawing/2014/main" id="{8C561AE5-65E3-4786-8164-17727D8DD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35813" y="3501268"/>
            <a:ext cx="914400" cy="914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20F9BC-4989-44C2-8CBC-B3FED0E1FB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6326" y="1918813"/>
            <a:ext cx="6001361" cy="457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836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15760-FC06-4B35-B528-798EA7978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Jurutungo</a:t>
            </a:r>
            <a:r>
              <a:rPr lang="en-US" dirty="0"/>
              <a:t> A Source Area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C1499-002C-426B-AC8D-9E0E182F3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Link to Interactive Google Map </a:t>
            </a:r>
            <a:r>
              <a:rPr lang="en-US" dirty="0"/>
              <a:t>– anyone with the link can view.  </a:t>
            </a:r>
          </a:p>
          <a:p>
            <a:r>
              <a:rPr lang="en-US" dirty="0"/>
              <a:t>RAPID sampling code – A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638FA9-E36E-4833-A62C-5E4A5A3F13D9}"/>
              </a:ext>
            </a:extLst>
          </p:cNvPr>
          <p:cNvSpPr txBox="1"/>
          <p:nvPr/>
        </p:nvSpPr>
        <p:spPr>
          <a:xfrm>
            <a:off x="2593298" y="6133172"/>
            <a:ext cx="1322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Terrain 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0B4932-4A07-47CD-AA29-978832E810CA}"/>
              </a:ext>
            </a:extLst>
          </p:cNvPr>
          <p:cNvSpPr txBox="1"/>
          <p:nvPr/>
        </p:nvSpPr>
        <p:spPr>
          <a:xfrm>
            <a:off x="7244730" y="6142269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Satellite View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8268AD-B60F-4021-B753-261225671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097" y="3044898"/>
            <a:ext cx="3276449" cy="30582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4F078C-9D5B-4AA7-985C-8CE0A36CA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6475" y="3061457"/>
            <a:ext cx="2983499" cy="297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603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/>
          <p:cNvGrpSpPr/>
          <p:nvPr/>
        </p:nvGrpSpPr>
        <p:grpSpPr>
          <a:xfrm flipV="1">
            <a:off x="6612499" y="2461826"/>
            <a:ext cx="473294" cy="337566"/>
            <a:chOff x="602996" y="1901952"/>
            <a:chExt cx="631059" cy="450088"/>
          </a:xfrm>
        </p:grpSpPr>
        <p:cxnSp>
          <p:nvCxnSpPr>
            <p:cNvPr id="82" name="Straight Connector 81"/>
            <p:cNvCxnSpPr/>
            <p:nvPr/>
          </p:nvCxnSpPr>
          <p:spPr>
            <a:xfrm>
              <a:off x="905256" y="1901952"/>
              <a:ext cx="0" cy="26974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>
              <a:off x="602996" y="2082292"/>
              <a:ext cx="0" cy="26974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234055" y="2082292"/>
              <a:ext cx="0" cy="26974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605950" y="2082038"/>
              <a:ext cx="627089" cy="25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Oval 3"/>
          <p:cNvSpPr/>
          <p:nvPr/>
        </p:nvSpPr>
        <p:spPr>
          <a:xfrm>
            <a:off x="6732742" y="698977"/>
            <a:ext cx="162427" cy="18047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Freeform 5"/>
          <p:cNvSpPr/>
          <p:nvPr/>
        </p:nvSpPr>
        <p:spPr>
          <a:xfrm>
            <a:off x="6778676" y="880202"/>
            <a:ext cx="94577" cy="270034"/>
          </a:xfrm>
          <a:custGeom>
            <a:avLst/>
            <a:gdLst>
              <a:gd name="connsiteX0" fmla="*/ 44131 w 126102"/>
              <a:gd name="connsiteY0" fmla="*/ 0 h 360045"/>
              <a:gd name="connsiteX1" fmla="*/ 99376 w 126102"/>
              <a:gd name="connsiteY1" fmla="*/ 68580 h 360045"/>
              <a:gd name="connsiteX2" fmla="*/ 17461 w 126102"/>
              <a:gd name="connsiteY2" fmla="*/ 127635 h 360045"/>
              <a:gd name="connsiteX3" fmla="*/ 126046 w 126102"/>
              <a:gd name="connsiteY3" fmla="*/ 192405 h 360045"/>
              <a:gd name="connsiteX4" fmla="*/ 316 w 126102"/>
              <a:gd name="connsiteY4" fmla="*/ 247650 h 360045"/>
              <a:gd name="connsiteX5" fmla="*/ 89851 w 126102"/>
              <a:gd name="connsiteY5" fmla="*/ 306705 h 360045"/>
              <a:gd name="connsiteX6" fmla="*/ 82231 w 126102"/>
              <a:gd name="connsiteY6" fmla="*/ 360045 h 360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102" h="360045">
                <a:moveTo>
                  <a:pt x="44131" y="0"/>
                </a:moveTo>
                <a:cubicBezTo>
                  <a:pt x="73976" y="23654"/>
                  <a:pt x="103821" y="47308"/>
                  <a:pt x="99376" y="68580"/>
                </a:cubicBezTo>
                <a:cubicBezTo>
                  <a:pt x="94931" y="89852"/>
                  <a:pt x="13016" y="106998"/>
                  <a:pt x="17461" y="127635"/>
                </a:cubicBezTo>
                <a:cubicBezTo>
                  <a:pt x="21906" y="148272"/>
                  <a:pt x="128904" y="172403"/>
                  <a:pt x="126046" y="192405"/>
                </a:cubicBezTo>
                <a:cubicBezTo>
                  <a:pt x="123189" y="212408"/>
                  <a:pt x="6348" y="228600"/>
                  <a:pt x="316" y="247650"/>
                </a:cubicBezTo>
                <a:cubicBezTo>
                  <a:pt x="-5716" y="266700"/>
                  <a:pt x="76198" y="287972"/>
                  <a:pt x="89851" y="306705"/>
                </a:cubicBezTo>
                <a:cubicBezTo>
                  <a:pt x="103504" y="325438"/>
                  <a:pt x="92867" y="342741"/>
                  <a:pt x="82231" y="360045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TextBox 13"/>
          <p:cNvSpPr txBox="1"/>
          <p:nvPr/>
        </p:nvSpPr>
        <p:spPr>
          <a:xfrm>
            <a:off x="6941103" y="671701"/>
            <a:ext cx="1318260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Unknown source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853664" y="896232"/>
            <a:ext cx="1318260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Surface water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6670920" y="2826746"/>
            <a:ext cx="7739" cy="7374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6489630" y="3450607"/>
            <a:ext cx="883445" cy="5600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2" name="TextBox 41"/>
          <p:cNvSpPr txBox="1"/>
          <p:nvPr/>
        </p:nvSpPr>
        <p:spPr>
          <a:xfrm>
            <a:off x="6255081" y="3449190"/>
            <a:ext cx="131826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Storage</a:t>
            </a:r>
          </a:p>
          <a:p>
            <a:pPr algn="ctr"/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      Tank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9,10,11</a:t>
            </a:r>
          </a:p>
          <a:p>
            <a:pPr algn="ctr"/>
            <a:endParaRPr lang="en-US" sz="82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~30,000 L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6919018" y="4011854"/>
            <a:ext cx="9716" cy="95011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>
            <a:off x="6728328" y="4593404"/>
            <a:ext cx="20040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>
            <a:off x="6931352" y="4961972"/>
            <a:ext cx="20040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>
            <a:off x="6730946" y="5516687"/>
            <a:ext cx="200406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438842" y="4412407"/>
            <a:ext cx="332253" cy="36094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8" name="Oval 47"/>
          <p:cNvSpPr/>
          <p:nvPr/>
        </p:nvSpPr>
        <p:spPr>
          <a:xfrm>
            <a:off x="6996711" y="4773355"/>
            <a:ext cx="332253" cy="36094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9" name="Oval 48"/>
          <p:cNvSpPr/>
          <p:nvPr/>
        </p:nvSpPr>
        <p:spPr>
          <a:xfrm>
            <a:off x="6465702" y="5336215"/>
            <a:ext cx="332253" cy="36094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6" name="TextBox 55"/>
          <p:cNvSpPr txBox="1"/>
          <p:nvPr/>
        </p:nvSpPr>
        <p:spPr>
          <a:xfrm>
            <a:off x="6923876" y="4285618"/>
            <a:ext cx="678251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Distributed water to homes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</a:p>
        </p:txBody>
      </p:sp>
      <p:cxnSp>
        <p:nvCxnSpPr>
          <p:cNvPr id="58" name="Straight Connector 57"/>
          <p:cNvCxnSpPr/>
          <p:nvPr/>
        </p:nvCxnSpPr>
        <p:spPr>
          <a:xfrm>
            <a:off x="6928734" y="4961972"/>
            <a:ext cx="4857" cy="551015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6368477" y="234772"/>
            <a:ext cx="114604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latin typeface="Arial" panose="020B0604020202020204" pitchFamily="34" charset="0"/>
                <a:cs typeface="Arial" panose="020B0604020202020204" pitchFamily="34" charset="0"/>
              </a:rPr>
              <a:t>SYSTEM: A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433647" y="4486693"/>
            <a:ext cx="8970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A_1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987043" y="4848056"/>
            <a:ext cx="8970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A_2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455312" y="5409113"/>
            <a:ext cx="8970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A_6</a:t>
            </a:r>
          </a:p>
        </p:txBody>
      </p:sp>
      <p:sp>
        <p:nvSpPr>
          <p:cNvPr id="113" name="5-Point Star 112"/>
          <p:cNvSpPr/>
          <p:nvPr/>
        </p:nvSpPr>
        <p:spPr>
          <a:xfrm>
            <a:off x="6850040" y="4004819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4" name="5-Point Star 113"/>
          <p:cNvSpPr/>
          <p:nvPr/>
        </p:nvSpPr>
        <p:spPr>
          <a:xfrm>
            <a:off x="6741180" y="4523980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5" name="5-Point Star 114"/>
          <p:cNvSpPr/>
          <p:nvPr/>
        </p:nvSpPr>
        <p:spPr>
          <a:xfrm>
            <a:off x="6915946" y="4889653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6" name="5-Point Star 115"/>
          <p:cNvSpPr/>
          <p:nvPr/>
        </p:nvSpPr>
        <p:spPr>
          <a:xfrm>
            <a:off x="6758977" y="5435686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8" name="TextBox 117"/>
          <p:cNvSpPr txBox="1"/>
          <p:nvPr/>
        </p:nvSpPr>
        <p:spPr>
          <a:xfrm>
            <a:off x="6229667" y="908958"/>
            <a:ext cx="6242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A_SW</a:t>
            </a:r>
            <a:r>
              <a:rPr lang="en-US" sz="900" baseline="30000" dirty="0">
                <a:latin typeface="Arial" panose="020B0604020202020204" pitchFamily="34" charset="0"/>
                <a:cs typeface="Arial" panose="020B0604020202020204" pitchFamily="34" charset="0"/>
              </a:rPr>
              <a:t> †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6449846" y="3979984"/>
            <a:ext cx="459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A_AT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6964550" y="5166188"/>
            <a:ext cx="8970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A_...</a:t>
            </a:r>
          </a:p>
        </p:txBody>
      </p:sp>
      <p:sp>
        <p:nvSpPr>
          <p:cNvPr id="124" name="5-Point Star 123"/>
          <p:cNvSpPr/>
          <p:nvPr/>
        </p:nvSpPr>
        <p:spPr>
          <a:xfrm>
            <a:off x="6874397" y="5198615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5" name="TextBox 124"/>
          <p:cNvSpPr txBox="1"/>
          <p:nvPr/>
        </p:nvSpPr>
        <p:spPr>
          <a:xfrm>
            <a:off x="6368476" y="6309124"/>
            <a:ext cx="470920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Sample names are in bold.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SGW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surface impacted ground water; </a:t>
            </a:r>
            <a:r>
              <a:rPr lang="en-US" sz="750" b="1" dirty="0" err="1">
                <a:latin typeface="Arial" panose="020B0604020202020204" pitchFamily="34" charset="0"/>
                <a:cs typeface="Arial" panose="020B0604020202020204" pitchFamily="34" charset="0"/>
              </a:rPr>
              <a:t>URes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upper-most reservoir; </a:t>
            </a:r>
            <a:r>
              <a:rPr lang="en-US" sz="750" b="1" dirty="0" err="1">
                <a:latin typeface="Arial" panose="020B0604020202020204" pitchFamily="34" charset="0"/>
                <a:cs typeface="Arial" panose="020B0604020202020204" pitchFamily="34" charset="0"/>
              </a:rPr>
              <a:t>LRes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lower-most reservoir;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HT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holding tank;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settling tank;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BT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before treatment;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AT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after treatment;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1-6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): house number sampled. System Map by Ben Davis, </a:t>
            </a:r>
            <a:r>
              <a:rPr lang="en-US" sz="750" dirty="0" err="1">
                <a:latin typeface="Arial" panose="020B0604020202020204" pitchFamily="34" charset="0"/>
                <a:cs typeface="Arial" panose="020B0604020202020204" pitchFamily="34" charset="0"/>
              </a:rPr>
              <a:t>Virgina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 Tech. </a:t>
            </a:r>
          </a:p>
        </p:txBody>
      </p:sp>
      <p:sp>
        <p:nvSpPr>
          <p:cNvPr id="126" name="5-Point Star 125"/>
          <p:cNvSpPr/>
          <p:nvPr/>
        </p:nvSpPr>
        <p:spPr>
          <a:xfrm>
            <a:off x="6289242" y="5773719"/>
            <a:ext cx="92814" cy="9486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7" name="TextBox 126"/>
          <p:cNvSpPr txBox="1"/>
          <p:nvPr/>
        </p:nvSpPr>
        <p:spPr>
          <a:xfrm>
            <a:off x="6324131" y="5729635"/>
            <a:ext cx="1027605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Sampling Location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6115201" y="2283348"/>
            <a:ext cx="53401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A_BT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6404400" y="5950951"/>
            <a:ext cx="463735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†: A point source for the groundwater could not be identified due to terrain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611084" y="1615242"/>
            <a:ext cx="2861281" cy="934692"/>
            <a:chOff x="602996" y="1105784"/>
            <a:chExt cx="3815043" cy="1246256"/>
          </a:xfrm>
        </p:grpSpPr>
        <p:cxnSp>
          <p:nvCxnSpPr>
            <p:cNvPr id="9" name="Straight Connector 8"/>
            <p:cNvCxnSpPr>
              <a:stCxn id="7" idx="2"/>
            </p:cNvCxnSpPr>
            <p:nvPr/>
          </p:nvCxnSpPr>
          <p:spPr>
            <a:xfrm>
              <a:off x="4416134" y="1105784"/>
              <a:ext cx="1905" cy="11917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602996" y="2082292"/>
              <a:ext cx="0" cy="26974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1234055" y="2082292"/>
              <a:ext cx="0" cy="26974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605950" y="2082038"/>
              <a:ext cx="627089" cy="25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Rectangle 72"/>
          <p:cNvSpPr/>
          <p:nvPr/>
        </p:nvSpPr>
        <p:spPr>
          <a:xfrm>
            <a:off x="6510816" y="2412555"/>
            <a:ext cx="179889" cy="17938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4" name="Rectangle 73"/>
          <p:cNvSpPr/>
          <p:nvPr/>
        </p:nvSpPr>
        <p:spPr>
          <a:xfrm>
            <a:off x="6746946" y="2412555"/>
            <a:ext cx="179889" cy="17938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5" name="Rectangle 74"/>
          <p:cNvSpPr/>
          <p:nvPr/>
        </p:nvSpPr>
        <p:spPr>
          <a:xfrm>
            <a:off x="6980206" y="2412555"/>
            <a:ext cx="179889" cy="17938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6" name="Rectangle 85"/>
          <p:cNvSpPr/>
          <p:nvPr/>
        </p:nvSpPr>
        <p:spPr>
          <a:xfrm>
            <a:off x="6510135" y="2710204"/>
            <a:ext cx="664544" cy="1094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7" name="Rectangle 86"/>
          <p:cNvSpPr/>
          <p:nvPr/>
        </p:nvSpPr>
        <p:spPr>
          <a:xfrm>
            <a:off x="6510670" y="2815692"/>
            <a:ext cx="664544" cy="5798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8" name="Rectangle 87"/>
          <p:cNvSpPr/>
          <p:nvPr/>
        </p:nvSpPr>
        <p:spPr>
          <a:xfrm>
            <a:off x="6510135" y="2873677"/>
            <a:ext cx="664544" cy="11785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Rectangle 6"/>
          <p:cNvSpPr/>
          <p:nvPr/>
        </p:nvSpPr>
        <p:spPr>
          <a:xfrm>
            <a:off x="6671757" y="1150236"/>
            <a:ext cx="329184" cy="3706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9" name="5-Point Star 108"/>
          <p:cNvSpPr/>
          <p:nvPr/>
        </p:nvSpPr>
        <p:spPr>
          <a:xfrm>
            <a:off x="6763720" y="1282568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46" name="5-Point Star 145"/>
          <p:cNvSpPr/>
          <p:nvPr/>
        </p:nvSpPr>
        <p:spPr>
          <a:xfrm>
            <a:off x="6531783" y="2328061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89" name="TextBox 88"/>
          <p:cNvSpPr txBox="1"/>
          <p:nvPr/>
        </p:nvSpPr>
        <p:spPr>
          <a:xfrm>
            <a:off x="6977548" y="1719168"/>
            <a:ext cx="910310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Surface</a:t>
            </a:r>
          </a:p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</a:p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holding tank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90" name="Rectangle 89"/>
          <p:cNvSpPr/>
          <p:nvPr/>
        </p:nvSpPr>
        <p:spPr>
          <a:xfrm>
            <a:off x="6678659" y="1758921"/>
            <a:ext cx="329184" cy="37061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3" name="TextBox 92"/>
          <p:cNvSpPr txBox="1"/>
          <p:nvPr/>
        </p:nvSpPr>
        <p:spPr>
          <a:xfrm>
            <a:off x="6096000" y="1460578"/>
            <a:ext cx="1071657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Large </a:t>
            </a:r>
          </a:p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conveyance, </a:t>
            </a:r>
          </a:p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3” pipe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5" name="Freeform 14"/>
          <p:cNvSpPr/>
          <p:nvPr/>
        </p:nvSpPr>
        <p:spPr>
          <a:xfrm>
            <a:off x="6727955" y="1591807"/>
            <a:ext cx="104775" cy="74207"/>
          </a:xfrm>
          <a:custGeom>
            <a:avLst/>
            <a:gdLst>
              <a:gd name="connsiteX0" fmla="*/ 0 w 139700"/>
              <a:gd name="connsiteY0" fmla="*/ 98942 h 98942"/>
              <a:gd name="connsiteX1" fmla="*/ 41275 w 139700"/>
              <a:gd name="connsiteY1" fmla="*/ 517 h 98942"/>
              <a:gd name="connsiteX2" fmla="*/ 139700 w 139700"/>
              <a:gd name="connsiteY2" fmla="*/ 57667 h 98942"/>
              <a:gd name="connsiteX3" fmla="*/ 139700 w 139700"/>
              <a:gd name="connsiteY3" fmla="*/ 57667 h 98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" h="98942">
                <a:moveTo>
                  <a:pt x="0" y="98942"/>
                </a:moveTo>
                <a:cubicBezTo>
                  <a:pt x="8996" y="53169"/>
                  <a:pt x="17992" y="7396"/>
                  <a:pt x="41275" y="517"/>
                </a:cubicBezTo>
                <a:cubicBezTo>
                  <a:pt x="64558" y="-6362"/>
                  <a:pt x="139700" y="57667"/>
                  <a:pt x="139700" y="57667"/>
                </a:cubicBezTo>
                <a:lnTo>
                  <a:pt x="139700" y="57667"/>
                </a:lnTo>
              </a:path>
            </a:pathLst>
          </a:custGeom>
          <a:noFill/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Freeform 15"/>
          <p:cNvSpPr/>
          <p:nvPr/>
        </p:nvSpPr>
        <p:spPr>
          <a:xfrm>
            <a:off x="6501736" y="1827939"/>
            <a:ext cx="338138" cy="428625"/>
          </a:xfrm>
          <a:custGeom>
            <a:avLst/>
            <a:gdLst>
              <a:gd name="connsiteX0" fmla="*/ 0 w 450850"/>
              <a:gd name="connsiteY0" fmla="*/ 0 h 571500"/>
              <a:gd name="connsiteX1" fmla="*/ 111125 w 450850"/>
              <a:gd name="connsiteY1" fmla="*/ 155575 h 571500"/>
              <a:gd name="connsiteX2" fmla="*/ 28575 w 450850"/>
              <a:gd name="connsiteY2" fmla="*/ 457200 h 571500"/>
              <a:gd name="connsiteX3" fmla="*/ 450850 w 450850"/>
              <a:gd name="connsiteY3" fmla="*/ 571500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850" h="571500">
                <a:moveTo>
                  <a:pt x="0" y="0"/>
                </a:moveTo>
                <a:cubicBezTo>
                  <a:pt x="53181" y="39687"/>
                  <a:pt x="106363" y="79375"/>
                  <a:pt x="111125" y="155575"/>
                </a:cubicBezTo>
                <a:cubicBezTo>
                  <a:pt x="115887" y="231775"/>
                  <a:pt x="-28046" y="387879"/>
                  <a:pt x="28575" y="457200"/>
                </a:cubicBezTo>
                <a:cubicBezTo>
                  <a:pt x="85196" y="526521"/>
                  <a:pt x="268023" y="549010"/>
                  <a:pt x="450850" y="571500"/>
                </a:cubicBezTo>
              </a:path>
            </a:pathLst>
          </a:custGeom>
          <a:noFill/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7" name="5-Point Star 96"/>
          <p:cNvSpPr/>
          <p:nvPr/>
        </p:nvSpPr>
        <p:spPr>
          <a:xfrm>
            <a:off x="6707455" y="924095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98" name="TextBox 97"/>
          <p:cNvSpPr txBox="1"/>
          <p:nvPr/>
        </p:nvSpPr>
        <p:spPr>
          <a:xfrm>
            <a:off x="6218204" y="1241016"/>
            <a:ext cx="52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A_Res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969626" y="1359349"/>
            <a:ext cx="1408669" cy="10565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02431" y="1362101"/>
            <a:ext cx="1405524" cy="105414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273"/>
          <a:stretch/>
        </p:blipFill>
        <p:spPr>
          <a:xfrm rot="5400000">
            <a:off x="9290654" y="162043"/>
            <a:ext cx="835195" cy="9530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129747" y="385955"/>
            <a:ext cx="1319986" cy="9899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641" y="220957"/>
            <a:ext cx="1112132" cy="8340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0" r="8032"/>
          <a:stretch/>
        </p:blipFill>
        <p:spPr>
          <a:xfrm>
            <a:off x="10359583" y="1708524"/>
            <a:ext cx="909962" cy="88820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15"/>
          <a:stretch/>
        </p:blipFill>
        <p:spPr>
          <a:xfrm>
            <a:off x="9673960" y="2789522"/>
            <a:ext cx="1599802" cy="9636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561" y="2778944"/>
            <a:ext cx="1713122" cy="9636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184" y="3850463"/>
            <a:ext cx="1777936" cy="100008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65"/>
          <a:stretch/>
        </p:blipFill>
        <p:spPr>
          <a:xfrm>
            <a:off x="7829561" y="3853906"/>
            <a:ext cx="1318849" cy="99664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561" y="5047562"/>
            <a:ext cx="1379203" cy="7758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90816" y="5086702"/>
            <a:ext cx="914499" cy="6858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178580" y="5079029"/>
            <a:ext cx="929322" cy="6969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7" name="TextBox 116"/>
          <p:cNvSpPr txBox="1"/>
          <p:nvPr/>
        </p:nvSpPr>
        <p:spPr>
          <a:xfrm>
            <a:off x="7838126" y="125021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9088932" y="146955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10157141" y="146955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7833482" y="1141133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9003059" y="1164095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7672133" y="2724855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9520821" y="2758100"/>
            <a:ext cx="5655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10216980" y="1655046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7672134" y="3815150"/>
            <a:ext cx="5655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9193881" y="3815168"/>
            <a:ext cx="5655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7589778" y="5013287"/>
            <a:ext cx="5655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9382397" y="4959514"/>
            <a:ext cx="5655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6981387" y="1074514"/>
            <a:ext cx="99779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Dammed, uncovered reservoir w/ screen filter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2,3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7119227" y="2405471"/>
            <a:ext cx="910310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Sediment filter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50" name="TextBox 149"/>
          <p:cNvSpPr txBox="1"/>
          <p:nvPr/>
        </p:nvSpPr>
        <p:spPr>
          <a:xfrm>
            <a:off x="7155059" y="2650097"/>
            <a:ext cx="910310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Slow</a:t>
            </a:r>
          </a:p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Sand</a:t>
            </a:r>
          </a:p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filter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6678607" y="3034550"/>
            <a:ext cx="1318260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In-line chlorination</a:t>
            </a:r>
          </a:p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(intermittently functioning)</a:t>
            </a:r>
          </a:p>
        </p:txBody>
      </p:sp>
      <p:sp>
        <p:nvSpPr>
          <p:cNvPr id="92" name="Oval 91"/>
          <p:cNvSpPr/>
          <p:nvPr/>
        </p:nvSpPr>
        <p:spPr>
          <a:xfrm>
            <a:off x="6627492" y="3146349"/>
            <a:ext cx="99117" cy="112065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AC1E6D29-537E-4FA4-B76C-B8F3C18F7D63}"/>
              </a:ext>
            </a:extLst>
          </p:cNvPr>
          <p:cNvSpPr txBox="1"/>
          <p:nvPr/>
        </p:nvSpPr>
        <p:spPr>
          <a:xfrm>
            <a:off x="763890" y="5773719"/>
            <a:ext cx="470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Surface water source area (2 </a:t>
            </a:r>
            <a:r>
              <a:rPr lang="en-US" dirty="0" err="1"/>
              <a:t>sq.mi</a:t>
            </a:r>
            <a:r>
              <a:rPr lang="en-US" dirty="0"/>
              <a:t>.) draining to the A reservoir. </a:t>
            </a:r>
          </a:p>
        </p:txBody>
      </p:sp>
      <p:sp>
        <p:nvSpPr>
          <p:cNvPr id="95" name="Title 1">
            <a:extLst>
              <a:ext uri="{FF2B5EF4-FFF2-40B4-BE49-F238E27FC236}">
                <a16:creationId xmlns:a16="http://schemas.microsoft.com/office/drawing/2014/main" id="{DA19812E-BF7C-4E86-B557-5DF2955A5AF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err="1"/>
              <a:t>Jurutungo</a:t>
            </a:r>
            <a:r>
              <a:rPr lang="en-US" dirty="0"/>
              <a:t> 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2C7B74-7F70-4F69-ADDC-5A35F8813F8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47167" y="1755159"/>
            <a:ext cx="3686541" cy="401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039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51CE0-C97C-4B74-80FB-C4A29889E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Jurutungo</a:t>
            </a:r>
            <a:r>
              <a:rPr lang="en-US" dirty="0"/>
              <a:t> B </a:t>
            </a:r>
            <a:r>
              <a:rPr lang="en-US" dirty="0" err="1"/>
              <a:t>Clima</a:t>
            </a:r>
            <a:r>
              <a:rPr lang="en-US" dirty="0"/>
              <a:t> </a:t>
            </a:r>
            <a:r>
              <a:rPr lang="en-US" dirty="0" err="1"/>
              <a:t>Vecino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AFDD3-D52E-4EBA-9D03-7995E3664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San Lorenzo</a:t>
            </a:r>
          </a:p>
          <a:p>
            <a:r>
              <a:rPr lang="en-US" dirty="0"/>
              <a:t>Yabucoa</a:t>
            </a:r>
          </a:p>
          <a:p>
            <a:r>
              <a:rPr lang="en-US" dirty="0" err="1"/>
              <a:t>Maunabo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90B6A3-0B68-48A4-A9E5-2D43376E9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255" y="1825625"/>
            <a:ext cx="5639261" cy="4659703"/>
          </a:xfrm>
          <a:prstGeom prst="rect">
            <a:avLst/>
          </a:prstGeom>
        </p:spPr>
      </p:pic>
      <p:sp>
        <p:nvSpPr>
          <p:cNvPr id="6" name="Arrow: Striped Right 5">
            <a:extLst>
              <a:ext uri="{FF2B5EF4-FFF2-40B4-BE49-F238E27FC236}">
                <a16:creationId xmlns:a16="http://schemas.microsoft.com/office/drawing/2014/main" id="{0800650A-44FE-434B-8560-B5F5C289FB22}"/>
              </a:ext>
            </a:extLst>
          </p:cNvPr>
          <p:cNvSpPr/>
          <p:nvPr/>
        </p:nvSpPr>
        <p:spPr>
          <a:xfrm rot="10800000">
            <a:off x="9114503" y="3752046"/>
            <a:ext cx="2121310" cy="498496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Water">
            <a:extLst>
              <a:ext uri="{FF2B5EF4-FFF2-40B4-BE49-F238E27FC236}">
                <a16:creationId xmlns:a16="http://schemas.microsoft.com/office/drawing/2014/main" id="{8C561AE5-65E3-4786-8164-17727D8DDC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35813" y="350126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118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15760-FC06-4B35-B528-798EA7978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Jurutungo</a:t>
            </a:r>
            <a:r>
              <a:rPr lang="en-US" dirty="0"/>
              <a:t> B Source Area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C1499-002C-426B-AC8D-9E0E182F3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Link to Interactive Google Map </a:t>
            </a:r>
            <a:r>
              <a:rPr lang="en-US" dirty="0"/>
              <a:t>– anyone with the link can view.  </a:t>
            </a:r>
          </a:p>
          <a:p>
            <a:r>
              <a:rPr lang="en-US" dirty="0"/>
              <a:t>RAPID sampling code – B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638FA9-E36E-4833-A62C-5E4A5A3F13D9}"/>
              </a:ext>
            </a:extLst>
          </p:cNvPr>
          <p:cNvSpPr txBox="1"/>
          <p:nvPr/>
        </p:nvSpPr>
        <p:spPr>
          <a:xfrm>
            <a:off x="2593298" y="6133172"/>
            <a:ext cx="1322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Terrain 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0B4932-4A07-47CD-AA29-978832E810CA}"/>
              </a:ext>
            </a:extLst>
          </p:cNvPr>
          <p:cNvSpPr txBox="1"/>
          <p:nvPr/>
        </p:nvSpPr>
        <p:spPr>
          <a:xfrm>
            <a:off x="7244730" y="6142269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Satellite View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874695-04C7-4DB8-A045-9384A9EE0C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677"/>
          <a:stretch/>
        </p:blipFill>
        <p:spPr>
          <a:xfrm>
            <a:off x="6018190" y="2958129"/>
            <a:ext cx="3724082" cy="29118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B05799-074B-4DBF-BB45-88659A6BD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375" y="2960626"/>
            <a:ext cx="4463096" cy="291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770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6422500" y="1047040"/>
            <a:ext cx="162427" cy="18047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Freeform 5"/>
          <p:cNvSpPr/>
          <p:nvPr/>
        </p:nvSpPr>
        <p:spPr>
          <a:xfrm>
            <a:off x="6468434" y="1228265"/>
            <a:ext cx="94577" cy="270034"/>
          </a:xfrm>
          <a:custGeom>
            <a:avLst/>
            <a:gdLst>
              <a:gd name="connsiteX0" fmla="*/ 44131 w 126102"/>
              <a:gd name="connsiteY0" fmla="*/ 0 h 360045"/>
              <a:gd name="connsiteX1" fmla="*/ 99376 w 126102"/>
              <a:gd name="connsiteY1" fmla="*/ 68580 h 360045"/>
              <a:gd name="connsiteX2" fmla="*/ 17461 w 126102"/>
              <a:gd name="connsiteY2" fmla="*/ 127635 h 360045"/>
              <a:gd name="connsiteX3" fmla="*/ 126046 w 126102"/>
              <a:gd name="connsiteY3" fmla="*/ 192405 h 360045"/>
              <a:gd name="connsiteX4" fmla="*/ 316 w 126102"/>
              <a:gd name="connsiteY4" fmla="*/ 247650 h 360045"/>
              <a:gd name="connsiteX5" fmla="*/ 89851 w 126102"/>
              <a:gd name="connsiteY5" fmla="*/ 306705 h 360045"/>
              <a:gd name="connsiteX6" fmla="*/ 82231 w 126102"/>
              <a:gd name="connsiteY6" fmla="*/ 360045 h 360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102" h="360045">
                <a:moveTo>
                  <a:pt x="44131" y="0"/>
                </a:moveTo>
                <a:cubicBezTo>
                  <a:pt x="73976" y="23654"/>
                  <a:pt x="103821" y="47308"/>
                  <a:pt x="99376" y="68580"/>
                </a:cubicBezTo>
                <a:cubicBezTo>
                  <a:pt x="94931" y="89852"/>
                  <a:pt x="13016" y="106998"/>
                  <a:pt x="17461" y="127635"/>
                </a:cubicBezTo>
                <a:cubicBezTo>
                  <a:pt x="21906" y="148272"/>
                  <a:pt x="128904" y="172403"/>
                  <a:pt x="126046" y="192405"/>
                </a:cubicBezTo>
                <a:cubicBezTo>
                  <a:pt x="123189" y="212408"/>
                  <a:pt x="6348" y="228600"/>
                  <a:pt x="316" y="247650"/>
                </a:cubicBezTo>
                <a:cubicBezTo>
                  <a:pt x="-5716" y="266700"/>
                  <a:pt x="76198" y="287972"/>
                  <a:pt x="89851" y="306705"/>
                </a:cubicBezTo>
                <a:cubicBezTo>
                  <a:pt x="103504" y="325438"/>
                  <a:pt x="92867" y="342741"/>
                  <a:pt x="82231" y="360045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Rectangle 6"/>
          <p:cNvSpPr/>
          <p:nvPr/>
        </p:nvSpPr>
        <p:spPr>
          <a:xfrm>
            <a:off x="6361515" y="1498299"/>
            <a:ext cx="329184" cy="370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9" name="Straight Connector 8"/>
          <p:cNvCxnSpPr>
            <a:stCxn id="7" idx="2"/>
          </p:cNvCxnSpPr>
          <p:nvPr/>
        </p:nvCxnSpPr>
        <p:spPr>
          <a:xfrm>
            <a:off x="6526107" y="1868916"/>
            <a:ext cx="0" cy="20231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630861" y="1019764"/>
            <a:ext cx="1318260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Unknown source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543422" y="1244295"/>
            <a:ext cx="1318260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Surface water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†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72982" y="1522667"/>
            <a:ext cx="1475116" cy="72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Series of five dammed, uncovered reservoirs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1,2</a:t>
            </a:r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 w/ waterfalls or other geologic </a:t>
            </a:r>
          </a:p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              features between </a:t>
            </a:r>
          </a:p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              them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6543422" y="2717076"/>
            <a:ext cx="0" cy="50683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6362132" y="3149075"/>
            <a:ext cx="883445" cy="5600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2" name="TextBox 41"/>
          <p:cNvSpPr txBox="1"/>
          <p:nvPr/>
        </p:nvSpPr>
        <p:spPr>
          <a:xfrm>
            <a:off x="6122874" y="3123225"/>
            <a:ext cx="131826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Storage</a:t>
            </a:r>
          </a:p>
          <a:p>
            <a:pPr algn="ctr"/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Tank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</a:p>
          <a:p>
            <a:pPr algn="ctr"/>
            <a:endParaRPr lang="en-US" sz="82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~30,000 L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6791520" y="3710321"/>
            <a:ext cx="9716" cy="95011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>
            <a:off x="6600830" y="4291872"/>
            <a:ext cx="20040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>
            <a:off x="6803854" y="4660439"/>
            <a:ext cx="20040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>
            <a:off x="6603448" y="5215155"/>
            <a:ext cx="200406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11344" y="4110875"/>
            <a:ext cx="332253" cy="36094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8" name="Oval 47"/>
          <p:cNvSpPr/>
          <p:nvPr/>
        </p:nvSpPr>
        <p:spPr>
          <a:xfrm>
            <a:off x="6869213" y="4471822"/>
            <a:ext cx="332253" cy="36094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9" name="Oval 48"/>
          <p:cNvSpPr/>
          <p:nvPr/>
        </p:nvSpPr>
        <p:spPr>
          <a:xfrm>
            <a:off x="6338205" y="5034682"/>
            <a:ext cx="332253" cy="36094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6" name="TextBox 55"/>
          <p:cNvSpPr txBox="1"/>
          <p:nvPr/>
        </p:nvSpPr>
        <p:spPr>
          <a:xfrm>
            <a:off x="6772399" y="4003362"/>
            <a:ext cx="678251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Distributed water to homes</a:t>
            </a:r>
            <a:endParaRPr lang="en-US" sz="825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8" name="Straight Connector 57"/>
          <p:cNvCxnSpPr/>
          <p:nvPr/>
        </p:nvCxnSpPr>
        <p:spPr>
          <a:xfrm>
            <a:off x="6801236" y="4660440"/>
            <a:ext cx="4857" cy="551015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6058235" y="582835"/>
            <a:ext cx="114604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latin typeface="Arial" panose="020B0604020202020204" pitchFamily="34" charset="0"/>
                <a:cs typeface="Arial" panose="020B0604020202020204" pitchFamily="34" charset="0"/>
              </a:rPr>
              <a:t>SYSTEM: B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311344" y="4185161"/>
            <a:ext cx="8970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B_1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869213" y="4552506"/>
            <a:ext cx="8970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B_2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338205" y="5107580"/>
            <a:ext cx="8970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B_8</a:t>
            </a:r>
          </a:p>
        </p:txBody>
      </p:sp>
      <p:sp>
        <p:nvSpPr>
          <p:cNvPr id="109" name="5-Point Star 108"/>
          <p:cNvSpPr/>
          <p:nvPr/>
        </p:nvSpPr>
        <p:spPr>
          <a:xfrm>
            <a:off x="6457130" y="1589598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3" name="5-Point Star 112"/>
          <p:cNvSpPr/>
          <p:nvPr/>
        </p:nvSpPr>
        <p:spPr>
          <a:xfrm>
            <a:off x="6722543" y="3682287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4" name="5-Point Star 113"/>
          <p:cNvSpPr/>
          <p:nvPr/>
        </p:nvSpPr>
        <p:spPr>
          <a:xfrm>
            <a:off x="6613682" y="4222447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5" name="5-Point Star 114"/>
          <p:cNvSpPr/>
          <p:nvPr/>
        </p:nvSpPr>
        <p:spPr>
          <a:xfrm>
            <a:off x="6788448" y="4588120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6" name="5-Point Star 115"/>
          <p:cNvSpPr/>
          <p:nvPr/>
        </p:nvSpPr>
        <p:spPr>
          <a:xfrm>
            <a:off x="6631479" y="5134154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8" name="TextBox 117"/>
          <p:cNvSpPr txBox="1"/>
          <p:nvPr/>
        </p:nvSpPr>
        <p:spPr>
          <a:xfrm>
            <a:off x="5798297" y="1557855"/>
            <a:ext cx="6242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B_URes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6335034" y="3716493"/>
            <a:ext cx="53401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B_AT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6850345" y="4869362"/>
            <a:ext cx="8970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B_...</a:t>
            </a:r>
          </a:p>
        </p:txBody>
      </p:sp>
      <p:sp>
        <p:nvSpPr>
          <p:cNvPr id="124" name="5-Point Star 123"/>
          <p:cNvSpPr/>
          <p:nvPr/>
        </p:nvSpPr>
        <p:spPr>
          <a:xfrm>
            <a:off x="6746899" y="4897083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5" name="TextBox 124"/>
          <p:cNvSpPr txBox="1"/>
          <p:nvPr/>
        </p:nvSpPr>
        <p:spPr>
          <a:xfrm>
            <a:off x="6054293" y="5813991"/>
            <a:ext cx="470920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Sample names are in bold.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SGW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surface impacted ground water; </a:t>
            </a:r>
            <a:r>
              <a:rPr lang="en-US" sz="750" b="1" dirty="0" err="1">
                <a:latin typeface="Arial" panose="020B0604020202020204" pitchFamily="34" charset="0"/>
                <a:cs typeface="Arial" panose="020B0604020202020204" pitchFamily="34" charset="0"/>
              </a:rPr>
              <a:t>URes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upper-most reservoir; </a:t>
            </a:r>
            <a:r>
              <a:rPr lang="en-US" sz="750" b="1" dirty="0" err="1">
                <a:latin typeface="Arial" panose="020B0604020202020204" pitchFamily="34" charset="0"/>
                <a:cs typeface="Arial" panose="020B0604020202020204" pitchFamily="34" charset="0"/>
              </a:rPr>
              <a:t>LRes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lower-most reservoir;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HT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holding tank;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settling tank;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BT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before treatment;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AT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after treatment; 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1-6</a:t>
            </a:r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): house number sampled.  System Map by Ben Davis, Virginia Tech. </a:t>
            </a:r>
          </a:p>
        </p:txBody>
      </p:sp>
      <p:sp>
        <p:nvSpPr>
          <p:cNvPr id="126" name="5-Point Star 125"/>
          <p:cNvSpPr/>
          <p:nvPr/>
        </p:nvSpPr>
        <p:spPr>
          <a:xfrm>
            <a:off x="6161744" y="5472187"/>
            <a:ext cx="92814" cy="9486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7" name="TextBox 126"/>
          <p:cNvSpPr txBox="1"/>
          <p:nvPr/>
        </p:nvSpPr>
        <p:spPr>
          <a:xfrm>
            <a:off x="6196633" y="5428103"/>
            <a:ext cx="1027605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: Sampling Location</a:t>
            </a:r>
          </a:p>
        </p:txBody>
      </p:sp>
      <p:cxnSp>
        <p:nvCxnSpPr>
          <p:cNvPr id="137" name="Straight Connector 136"/>
          <p:cNvCxnSpPr>
            <a:stCxn id="136" idx="2"/>
          </p:cNvCxnSpPr>
          <p:nvPr/>
        </p:nvCxnSpPr>
        <p:spPr>
          <a:xfrm>
            <a:off x="6925784" y="2327801"/>
            <a:ext cx="0" cy="20231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6200000">
            <a:off x="6721925" y="2061935"/>
            <a:ext cx="0" cy="20231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rot="16200000">
            <a:off x="6719499" y="2501276"/>
            <a:ext cx="0" cy="20231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tangle 105"/>
          <p:cNvSpPr/>
          <p:nvPr/>
        </p:nvSpPr>
        <p:spPr>
          <a:xfrm>
            <a:off x="6358373" y="1954222"/>
            <a:ext cx="329184" cy="3706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6" name="Rectangle 135"/>
          <p:cNvSpPr/>
          <p:nvPr/>
        </p:nvSpPr>
        <p:spPr>
          <a:xfrm>
            <a:off x="6761192" y="1957184"/>
            <a:ext cx="329184" cy="3706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8" name="Rectangle 137"/>
          <p:cNvSpPr/>
          <p:nvPr/>
        </p:nvSpPr>
        <p:spPr>
          <a:xfrm>
            <a:off x="6751996" y="2411408"/>
            <a:ext cx="329184" cy="3706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0" name="Rectangle 139"/>
          <p:cNvSpPr/>
          <p:nvPr/>
        </p:nvSpPr>
        <p:spPr>
          <a:xfrm>
            <a:off x="6344500" y="2411407"/>
            <a:ext cx="329184" cy="3706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4" name="TextBox 143"/>
          <p:cNvSpPr txBox="1"/>
          <p:nvPr/>
        </p:nvSpPr>
        <p:spPr>
          <a:xfrm>
            <a:off x="5795260" y="2479712"/>
            <a:ext cx="6242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B_LRes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5" name="5-Point Star 144"/>
          <p:cNvSpPr/>
          <p:nvPr/>
        </p:nvSpPr>
        <p:spPr>
          <a:xfrm>
            <a:off x="6434736" y="2528691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46" name="5-Point Star 145"/>
          <p:cNvSpPr/>
          <p:nvPr/>
        </p:nvSpPr>
        <p:spPr>
          <a:xfrm>
            <a:off x="6474445" y="2834429"/>
            <a:ext cx="137954" cy="132629"/>
          </a:xfrm>
          <a:prstGeom prst="star5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47" name="TextBox 146"/>
          <p:cNvSpPr txBox="1"/>
          <p:nvPr/>
        </p:nvSpPr>
        <p:spPr>
          <a:xfrm>
            <a:off x="6068026" y="2788987"/>
            <a:ext cx="53401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B_BT</a:t>
            </a:r>
          </a:p>
        </p:txBody>
      </p:sp>
      <p:grpSp>
        <p:nvGrpSpPr>
          <p:cNvPr id="23" name="Group 22"/>
          <p:cNvGrpSpPr>
            <a:grpSpLocks noChangeAspect="1"/>
          </p:cNvGrpSpPr>
          <p:nvPr/>
        </p:nvGrpSpPr>
        <p:grpSpPr>
          <a:xfrm>
            <a:off x="7561186" y="2644128"/>
            <a:ext cx="3281725" cy="1132541"/>
            <a:chOff x="2324970" y="2439024"/>
            <a:chExt cx="5107163" cy="176250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518"/>
            <a:stretch/>
          </p:blipFill>
          <p:spPr>
            <a:xfrm>
              <a:off x="2324970" y="2439024"/>
              <a:ext cx="1327321" cy="176250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5892207" y="2661607"/>
              <a:ext cx="1759915" cy="131993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7000" y="2439025"/>
              <a:ext cx="2350008" cy="176250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25" name="Group 24"/>
          <p:cNvGrpSpPr>
            <a:grpSpLocks noChangeAspect="1"/>
          </p:cNvGrpSpPr>
          <p:nvPr/>
        </p:nvGrpSpPr>
        <p:grpSpPr>
          <a:xfrm>
            <a:off x="8112164" y="818491"/>
            <a:ext cx="2746852" cy="1206163"/>
            <a:chOff x="2941937" y="293735"/>
            <a:chExt cx="3936694" cy="1728631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4069783" y="520879"/>
              <a:ext cx="1709716" cy="128228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725858" y="509814"/>
              <a:ext cx="1728631" cy="129647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5391784" y="523387"/>
              <a:ext cx="1699254" cy="12744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48" name="TextBox 147"/>
          <p:cNvSpPr txBox="1"/>
          <p:nvPr/>
        </p:nvSpPr>
        <p:spPr>
          <a:xfrm>
            <a:off x="6090217" y="5598693"/>
            <a:ext cx="463735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latin typeface="Arial" panose="020B0604020202020204" pitchFamily="34" charset="0"/>
                <a:cs typeface="Arial" panose="020B0604020202020204" pitchFamily="34" charset="0"/>
              </a:rPr>
              <a:t>†: A point source for the groundwater could not be identified due to terrain</a:t>
            </a:r>
          </a:p>
        </p:txBody>
      </p:sp>
      <p:sp>
        <p:nvSpPr>
          <p:cNvPr id="149" name="TextBox 148"/>
          <p:cNvSpPr txBox="1"/>
          <p:nvPr/>
        </p:nvSpPr>
        <p:spPr>
          <a:xfrm>
            <a:off x="7510763" y="2107311"/>
            <a:ext cx="3183488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New transmission lines were installed after Hurricane Maria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4,5</a:t>
            </a:r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, through rough, hurricane impacted terrain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; Old lines were abandoned in place</a:t>
            </a:r>
            <a:r>
              <a:rPr lang="en-US" sz="825" baseline="30000" dirty="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</p:txBody>
      </p:sp>
      <p:sp>
        <p:nvSpPr>
          <p:cNvPr id="26" name="Freeform 25"/>
          <p:cNvSpPr/>
          <p:nvPr/>
        </p:nvSpPr>
        <p:spPr>
          <a:xfrm>
            <a:off x="6548110" y="2185402"/>
            <a:ext cx="1024128" cy="712282"/>
          </a:xfrm>
          <a:custGeom>
            <a:avLst/>
            <a:gdLst>
              <a:gd name="connsiteX0" fmla="*/ 0 w 1365504"/>
              <a:gd name="connsiteY0" fmla="*/ 876467 h 949709"/>
              <a:gd name="connsiteX1" fmla="*/ 335280 w 1365504"/>
              <a:gd name="connsiteY1" fmla="*/ 839891 h 949709"/>
              <a:gd name="connsiteX2" fmla="*/ 1030224 w 1365504"/>
              <a:gd name="connsiteY2" fmla="*/ 931331 h 949709"/>
              <a:gd name="connsiteX3" fmla="*/ 1054608 w 1365504"/>
              <a:gd name="connsiteY3" fmla="*/ 419267 h 949709"/>
              <a:gd name="connsiteX4" fmla="*/ 1182624 w 1365504"/>
              <a:gd name="connsiteY4" fmla="*/ 47411 h 949709"/>
              <a:gd name="connsiteX5" fmla="*/ 1365504 w 1365504"/>
              <a:gd name="connsiteY5" fmla="*/ 16931 h 949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65504" h="949709">
                <a:moveTo>
                  <a:pt x="0" y="876467"/>
                </a:moveTo>
                <a:cubicBezTo>
                  <a:pt x="81788" y="853607"/>
                  <a:pt x="163576" y="830747"/>
                  <a:pt x="335280" y="839891"/>
                </a:cubicBezTo>
                <a:cubicBezTo>
                  <a:pt x="506984" y="849035"/>
                  <a:pt x="910336" y="1001435"/>
                  <a:pt x="1030224" y="931331"/>
                </a:cubicBezTo>
                <a:cubicBezTo>
                  <a:pt x="1150112" y="861227"/>
                  <a:pt x="1029208" y="566587"/>
                  <a:pt x="1054608" y="419267"/>
                </a:cubicBezTo>
                <a:cubicBezTo>
                  <a:pt x="1080008" y="271947"/>
                  <a:pt x="1130808" y="114467"/>
                  <a:pt x="1182624" y="47411"/>
                </a:cubicBezTo>
                <a:cubicBezTo>
                  <a:pt x="1234440" y="-19645"/>
                  <a:pt x="1299972" y="-1357"/>
                  <a:pt x="1365504" y="16931"/>
                </a:cubicBezTo>
              </a:path>
            </a:pathLst>
          </a:custGeom>
          <a:noFill/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40848" y="3972566"/>
            <a:ext cx="1254096" cy="94057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21035" y="4041178"/>
            <a:ext cx="1598653" cy="11989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2" name="TextBox 151"/>
          <p:cNvSpPr txBox="1"/>
          <p:nvPr/>
        </p:nvSpPr>
        <p:spPr>
          <a:xfrm flipH="1">
            <a:off x="8066627" y="644983"/>
            <a:ext cx="9107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8990015" y="659529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9917975" y="667505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7506625" y="2481421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6" name="TextBox 155"/>
          <p:cNvSpPr txBox="1"/>
          <p:nvPr/>
        </p:nvSpPr>
        <p:spPr>
          <a:xfrm>
            <a:off x="8418605" y="2489724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9958089" y="2482373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7354937" y="3787627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8438183" y="3778455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9823998" y="3787627"/>
            <a:ext cx="111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lang="en-US" sz="9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Parallelogram 43"/>
          <p:cNvSpPr/>
          <p:nvPr/>
        </p:nvSpPr>
        <p:spPr>
          <a:xfrm rot="21373368">
            <a:off x="9512616" y="4729908"/>
            <a:ext cx="112958" cy="143883"/>
          </a:xfrm>
          <a:prstGeom prst="parallelogram">
            <a:avLst>
              <a:gd name="adj" fmla="val 1097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Parallelogram 160"/>
          <p:cNvSpPr/>
          <p:nvPr/>
        </p:nvSpPr>
        <p:spPr>
          <a:xfrm rot="21373368">
            <a:off x="9012821" y="4311621"/>
            <a:ext cx="103445" cy="64902"/>
          </a:xfrm>
          <a:prstGeom prst="parallelogram">
            <a:avLst>
              <a:gd name="adj" fmla="val 1097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06" b="11086"/>
          <a:stretch/>
        </p:blipFill>
        <p:spPr>
          <a:xfrm rot="5400000">
            <a:off x="9668504" y="4165561"/>
            <a:ext cx="1591222" cy="9810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4" name="TextBox 73"/>
          <p:cNvSpPr txBox="1"/>
          <p:nvPr/>
        </p:nvSpPr>
        <p:spPr>
          <a:xfrm>
            <a:off x="6542336" y="2951017"/>
            <a:ext cx="1318260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>
                <a:latin typeface="Arial" panose="020B0604020202020204" pitchFamily="34" charset="0"/>
                <a:cs typeface="Arial" panose="020B0604020202020204" pitchFamily="34" charset="0"/>
              </a:rPr>
              <a:t>In-line chlorination</a:t>
            </a:r>
          </a:p>
        </p:txBody>
      </p:sp>
      <p:sp>
        <p:nvSpPr>
          <p:cNvPr id="75" name="Oval 74"/>
          <p:cNvSpPr/>
          <p:nvPr/>
        </p:nvSpPr>
        <p:spPr>
          <a:xfrm>
            <a:off x="6491220" y="2995278"/>
            <a:ext cx="99117" cy="112065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0B130E49-4A86-43C2-98B8-499C110A36C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err="1"/>
              <a:t>Jurutungo</a:t>
            </a:r>
            <a:r>
              <a:rPr lang="en-US" dirty="0"/>
              <a:t> B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1838D33-1D42-43ED-A6C4-4F33F7D0A3F2}"/>
              </a:ext>
            </a:extLst>
          </p:cNvPr>
          <p:cNvSpPr txBox="1"/>
          <p:nvPr/>
        </p:nvSpPr>
        <p:spPr>
          <a:xfrm>
            <a:off x="763890" y="5773719"/>
            <a:ext cx="470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Surface water source area (1 </a:t>
            </a:r>
            <a:r>
              <a:rPr lang="en-US" dirty="0" err="1"/>
              <a:t>sq.mi</a:t>
            </a:r>
            <a:r>
              <a:rPr lang="en-US" dirty="0"/>
              <a:t>.) draining to the A reservoir.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1802C6-168A-4739-A207-17E0C7E72D6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3662" y="2115618"/>
            <a:ext cx="5178148" cy="295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191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545</Words>
  <Application>Microsoft Office PowerPoint</Application>
  <PresentationFormat>Widescreen</PresentationFormat>
  <Paragraphs>120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inherit</vt:lpstr>
      <vt:lpstr>Office Theme</vt:lpstr>
      <vt:lpstr>Cybertraining Entrenamiento cibernético</vt:lpstr>
      <vt:lpstr>La orden del día</vt:lpstr>
      <vt:lpstr>área de fuente de agua </vt:lpstr>
      <vt:lpstr>Jurutungo A Clima Vecino</vt:lpstr>
      <vt:lpstr>Jurutungo A Source Area</vt:lpstr>
      <vt:lpstr>PowerPoint Presentation</vt:lpstr>
      <vt:lpstr>Jurutungo B Clima Vecino</vt:lpstr>
      <vt:lpstr>Jurutungo B Source Area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Cybertraining</dc:title>
  <dc:creator>Christina Bandaragoda</dc:creator>
  <cp:lastModifiedBy>Christina Bandaragoda</cp:lastModifiedBy>
  <cp:revision>17</cp:revision>
  <dcterms:created xsi:type="dcterms:W3CDTF">2018-12-18T13:55:06Z</dcterms:created>
  <dcterms:modified xsi:type="dcterms:W3CDTF">2019-02-15T15:40:08Z</dcterms:modified>
</cp:coreProperties>
</file>

<file path=docProps/thumbnail.jpeg>
</file>